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8"/>
  </p:notesMasterIdLst>
  <p:handoutMasterIdLst>
    <p:handoutMasterId r:id="rId29"/>
  </p:handoutMasterIdLst>
  <p:sldIdLst>
    <p:sldId id="303" r:id="rId2"/>
    <p:sldId id="937" r:id="rId3"/>
    <p:sldId id="2147481002" r:id="rId4"/>
    <p:sldId id="2147481001" r:id="rId5"/>
    <p:sldId id="1412" r:id="rId6"/>
    <p:sldId id="2147481000" r:id="rId7"/>
    <p:sldId id="2147481006" r:id="rId8"/>
    <p:sldId id="2147480983" r:id="rId9"/>
    <p:sldId id="2147481004" r:id="rId10"/>
    <p:sldId id="2147480976" r:id="rId11"/>
    <p:sldId id="1413" r:id="rId12"/>
    <p:sldId id="2147480980" r:id="rId13"/>
    <p:sldId id="2147481007" r:id="rId14"/>
    <p:sldId id="2147481005" r:id="rId15"/>
    <p:sldId id="2147480998" r:id="rId16"/>
    <p:sldId id="2147480990" r:id="rId17"/>
    <p:sldId id="2147480988" r:id="rId18"/>
    <p:sldId id="907" r:id="rId19"/>
    <p:sldId id="908" r:id="rId20"/>
    <p:sldId id="924" r:id="rId21"/>
    <p:sldId id="949" r:id="rId22"/>
    <p:sldId id="950" r:id="rId23"/>
    <p:sldId id="988" r:id="rId24"/>
    <p:sldId id="704" r:id="rId25"/>
    <p:sldId id="2147480992" r:id="rId26"/>
    <p:sldId id="2147480999" r:id="rId27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FF"/>
    <a:srgbClr val="66FFFF"/>
    <a:srgbClr val="6600FF"/>
    <a:srgbClr val="C1E442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22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78" y="-385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10/2/2025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10/2/2025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S5-254220,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SA5#163,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Wuhan, CHINA 13 - 17 October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8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nwm-trial.etsi.org/#/documents/920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nwm-trial.etsi.org/#/documents/9209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3.zip" TargetMode="External"/><Relationship Id="rId13" Type="http://schemas.openxmlformats.org/officeDocument/2006/relationships/hyperlink" Target="https://www.3gpp.org/ftp/Information/WI_Sheet/SP-250879.zip" TargetMode="External"/><Relationship Id="rId18" Type="http://schemas.openxmlformats.org/officeDocument/2006/relationships/hyperlink" Target="https://www.3gpp.org/ftp/Information/WI_Sheet/SP-241566.zip" TargetMode="External"/><Relationship Id="rId3" Type="http://schemas.openxmlformats.org/officeDocument/2006/relationships/hyperlink" Target="https://www.3gpp.org/ftp/Information/WI_Sheet/SP-251218.zip" TargetMode="External"/><Relationship Id="rId21" Type="http://schemas.openxmlformats.org/officeDocument/2006/relationships/hyperlink" Target="https://www.3gpp.org/ftp/Information/WI_Sheet/SP-250869.zip" TargetMode="External"/><Relationship Id="rId7" Type="http://schemas.openxmlformats.org/officeDocument/2006/relationships/hyperlink" Target="https://www.3gpp.org/ftp/Information/WI_Sheet/SP-250862.zip" TargetMode="External"/><Relationship Id="rId12" Type="http://schemas.openxmlformats.org/officeDocument/2006/relationships/hyperlink" Target="https://www.3gpp.org/ftp/Information/WI_Sheet/SP-250868.zip" TargetMode="External"/><Relationship Id="rId17" Type="http://schemas.openxmlformats.org/officeDocument/2006/relationships/hyperlink" Target="https://www.3gpp.org/ftp/Information/WI_Sheet/SP-251204.zip" TargetMode="External"/><Relationship Id="rId2" Type="http://schemas.openxmlformats.org/officeDocument/2006/relationships/image" Target="../media/image8.jpeg"/><Relationship Id="rId16" Type="http://schemas.openxmlformats.org/officeDocument/2006/relationships/hyperlink" Target="https://www.3gpp.org/ftp/Information/WI_Sheet/SP-251203.zip" TargetMode="External"/><Relationship Id="rId20" Type="http://schemas.openxmlformats.org/officeDocument/2006/relationships/hyperlink" Target="https://www.3gpp.org/ftp/Information/WI_Sheet/SP-250880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Information/WI_Sheet/SP-250861.zip" TargetMode="External"/><Relationship Id="rId11" Type="http://schemas.openxmlformats.org/officeDocument/2006/relationships/hyperlink" Target="https://www.3gpp.org/ftp/Information/WI_Sheet/SP-250866.zip" TargetMode="External"/><Relationship Id="rId5" Type="http://schemas.openxmlformats.org/officeDocument/2006/relationships/hyperlink" Target="https://www.3gpp.org/ftp/Information/WI_Sheet/SP-251025.zip" TargetMode="External"/><Relationship Id="rId15" Type="http://schemas.openxmlformats.org/officeDocument/2006/relationships/hyperlink" Target="https://www.3gpp.org/ftp/Information/WI_Sheet/SP-251024.zip" TargetMode="External"/><Relationship Id="rId10" Type="http://schemas.openxmlformats.org/officeDocument/2006/relationships/hyperlink" Target="https://www.3gpp.org/ftp/Information/WI_Sheet/SP-250865.zip" TargetMode="External"/><Relationship Id="rId19" Type="http://schemas.openxmlformats.org/officeDocument/2006/relationships/hyperlink" Target="https://www.3gpp.org/ftp/Information/WI_Sheet/SP-251214.zip" TargetMode="External"/><Relationship Id="rId4" Type="http://schemas.openxmlformats.org/officeDocument/2006/relationships/hyperlink" Target="https://www.3gpp.org/ftp/Information/WI_Sheet/SP-250867.zip" TargetMode="External"/><Relationship Id="rId9" Type="http://schemas.openxmlformats.org/officeDocument/2006/relationships/hyperlink" Target="https://www.3gpp.org/ftp/Information/WI_Sheet/SP-250864.zip" TargetMode="External"/><Relationship Id="rId14" Type="http://schemas.openxmlformats.org/officeDocument/2006/relationships/hyperlink" Target="https://www.3gpp.org/ftp/Information/WI_Sheet/SP-251026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US" altLang="zh-CN" sz="1800" dirty="0">
                <a:latin typeface="Arial" pitchFamily="34" charset="0"/>
              </a:rPr>
              <a:t>Wuhan, CHINA 13 - 17 October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SA#109 information: Overall 6G Workplan </a:t>
            </a:r>
            <a:endParaRPr lang="zh-CN" altLang="en-US" sz="4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EEBE75-7B0F-4009-91D6-E26E6099F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58" y="1343922"/>
            <a:ext cx="5774354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6183A6A-EB21-4970-890F-3C5C669E7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3965" y="1343923"/>
            <a:ext cx="6236472" cy="47276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F71B159-5AEA-4DA5-A985-5126BBAED272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6" name="Picture 5" descr="A blue and black logo&#10;&#10;Description automatically generated">
            <a:extLst>
              <a:ext uri="{FF2B5EF4-FFF2-40B4-BE49-F238E27FC236}">
                <a16:creationId xmlns:a16="http://schemas.microsoft.com/office/drawing/2014/main" id="{5D67941B-40AB-46F5-BBED-FF61ACDBD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871981B-FC76-4552-9137-C8EBF4B684DA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7F457555-CF87-4CE6-8F81-259CDCA747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3153" y="6074265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3F576B14-02C5-4809-BA13-BE95F4599EFA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12305906-36D6-4FDE-AE60-F198A9C41FB6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11" name="矩形 1">
            <a:extLst>
              <a:ext uri="{FF2B5EF4-FFF2-40B4-BE49-F238E27FC236}">
                <a16:creationId xmlns:a16="http://schemas.microsoft.com/office/drawing/2014/main" id="{99460C8C-C212-435D-BF27-B33ABD083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E693D9-2AB8-453D-A340-CA3EE196571E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928B733E-D932-44E3-BC91-905F72A1CD8A}"/>
              </a:ext>
            </a:extLst>
          </p:cNvPr>
          <p:cNvSpPr/>
          <p:nvPr/>
        </p:nvSpPr>
        <p:spPr bwMode="auto">
          <a:xfrm>
            <a:off x="3835539" y="5070641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02671963-4D2B-441A-8EF0-ED59FD1209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006" y="5267773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E2374816-F968-4F06-A36A-F9207169F65A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6" name="Star: 5 Points 102">
            <a:extLst>
              <a:ext uri="{FF2B5EF4-FFF2-40B4-BE49-F238E27FC236}">
                <a16:creationId xmlns:a16="http://schemas.microsoft.com/office/drawing/2014/main" id="{94E20210-7AC3-4779-8517-F24A05366FB3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TextBox 1">
            <a:extLst>
              <a:ext uri="{FF2B5EF4-FFF2-40B4-BE49-F238E27FC236}">
                <a16:creationId xmlns:a16="http://schemas.microsoft.com/office/drawing/2014/main" id="{31F7B8AD-4A83-4FB9-8B1C-E3DEE5883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0970D17-B0BC-47E1-9CEB-04FA844456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191CD7AC-FDDD-4267-BD09-623F1ADD13A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A78891DC-B442-443B-99A8-7E873B1A916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59ACE67-E1BE-47FE-B10B-91CBC6AD6C6D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114">
            <a:extLst>
              <a:ext uri="{FF2B5EF4-FFF2-40B4-BE49-F238E27FC236}">
                <a16:creationId xmlns:a16="http://schemas.microsoft.com/office/drawing/2014/main" id="{661DCDD4-2268-4699-BEC6-DBF78EF93A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67831" y="1880298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08F1EAE9-720F-4074-8BC3-709865F575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CF8E231-E6D5-4228-A97D-1A93D09984EB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B8E95864-48B3-41DE-880B-59617C8AFBBD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6" name="TextBox 86">
              <a:extLst>
                <a:ext uri="{FF2B5EF4-FFF2-40B4-BE49-F238E27FC236}">
                  <a16:creationId xmlns:a16="http://schemas.microsoft.com/office/drawing/2014/main" id="{ACDA4568-9B3D-471F-AFBA-C190DBB861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7" name="TextBox 59">
              <a:extLst>
                <a:ext uri="{FF2B5EF4-FFF2-40B4-BE49-F238E27FC236}">
                  <a16:creationId xmlns:a16="http://schemas.microsoft.com/office/drawing/2014/main" id="{9BC07F31-9751-4572-A8B4-E6D7EA7F7D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B36886B-29E6-4F3B-BB59-38BA13B6519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9" name="TextBox 86">
              <a:extLst>
                <a:ext uri="{FF2B5EF4-FFF2-40B4-BE49-F238E27FC236}">
                  <a16:creationId xmlns:a16="http://schemas.microsoft.com/office/drawing/2014/main" id="{3CB28B6C-FA01-4EC5-B071-2DD670E88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0" name="TextBox 60">
              <a:extLst>
                <a:ext uri="{FF2B5EF4-FFF2-40B4-BE49-F238E27FC236}">
                  <a16:creationId xmlns:a16="http://schemas.microsoft.com/office/drawing/2014/main" id="{5AC1BD84-1A6B-432D-BA8E-C92A000D3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2714BC-395B-4C97-A29B-6A4E88C164D4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32" name="TextBox 86">
              <a:extLst>
                <a:ext uri="{FF2B5EF4-FFF2-40B4-BE49-F238E27FC236}">
                  <a16:creationId xmlns:a16="http://schemas.microsoft.com/office/drawing/2014/main" id="{0149490A-9019-4287-B3DF-4136DDC7A9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3" name="TextBox 61">
              <a:extLst>
                <a:ext uri="{FF2B5EF4-FFF2-40B4-BE49-F238E27FC236}">
                  <a16:creationId xmlns:a16="http://schemas.microsoft.com/office/drawing/2014/main" id="{AE939828-69BB-4B52-BF64-4118877BF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14283128-C1D1-4A8F-9BE8-C2B4D088CA98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35" name="TextBox 86">
              <a:extLst>
                <a:ext uri="{FF2B5EF4-FFF2-40B4-BE49-F238E27FC236}">
                  <a16:creationId xmlns:a16="http://schemas.microsoft.com/office/drawing/2014/main" id="{B1DFB351-6893-4FA6-A0C7-28C2649EB8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6" name="TextBox 62">
              <a:extLst>
                <a:ext uri="{FF2B5EF4-FFF2-40B4-BE49-F238E27FC236}">
                  <a16:creationId xmlns:a16="http://schemas.microsoft.com/office/drawing/2014/main" id="{AC53EFE4-80CF-48C6-AF36-BD59CCC4C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99346CEB-8612-401C-9721-47E7487E1DCE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38" name="TextBox 86">
              <a:extLst>
                <a:ext uri="{FF2B5EF4-FFF2-40B4-BE49-F238E27FC236}">
                  <a16:creationId xmlns:a16="http://schemas.microsoft.com/office/drawing/2014/main" id="{74961294-F81E-4911-9E25-C072394ADA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9" name="TextBox 63">
              <a:extLst>
                <a:ext uri="{FF2B5EF4-FFF2-40B4-BE49-F238E27FC236}">
                  <a16:creationId xmlns:a16="http://schemas.microsoft.com/office/drawing/2014/main" id="{FBE69D3C-A360-4002-BD4C-3F8DA0CBF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B3C7301C-E387-45E0-9761-58D120CF0CAE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41" name="TextBox 86">
              <a:extLst>
                <a:ext uri="{FF2B5EF4-FFF2-40B4-BE49-F238E27FC236}">
                  <a16:creationId xmlns:a16="http://schemas.microsoft.com/office/drawing/2014/main" id="{05BC1CBF-470D-4F24-B7E7-907C60D3BE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2" name="TextBox 64">
              <a:extLst>
                <a:ext uri="{FF2B5EF4-FFF2-40B4-BE49-F238E27FC236}">
                  <a16:creationId xmlns:a16="http://schemas.microsoft.com/office/drawing/2014/main" id="{443E0125-5625-4B27-9BA1-E1FB885F39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39E0B5E-DB65-446A-8CFC-DD6296E3E3FD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44" name="TextBox 86">
              <a:extLst>
                <a:ext uri="{FF2B5EF4-FFF2-40B4-BE49-F238E27FC236}">
                  <a16:creationId xmlns:a16="http://schemas.microsoft.com/office/drawing/2014/main" id="{04CBF53E-CDEC-4D29-BFF5-0A89AEADF1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5" name="TextBox 65">
              <a:extLst>
                <a:ext uri="{FF2B5EF4-FFF2-40B4-BE49-F238E27FC236}">
                  <a16:creationId xmlns:a16="http://schemas.microsoft.com/office/drawing/2014/main" id="{961ACCF4-DFC7-4973-847B-1A55282DB8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C4B2A75-84D0-4CFD-9C46-8B6303B42FA8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47" name="TextBox 86">
              <a:extLst>
                <a:ext uri="{FF2B5EF4-FFF2-40B4-BE49-F238E27FC236}">
                  <a16:creationId xmlns:a16="http://schemas.microsoft.com/office/drawing/2014/main" id="{3C4ECA9F-56B5-4577-906C-BAD9227E92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8" name="TextBox 66">
              <a:extLst>
                <a:ext uri="{FF2B5EF4-FFF2-40B4-BE49-F238E27FC236}">
                  <a16:creationId xmlns:a16="http://schemas.microsoft.com/office/drawing/2014/main" id="{7B421096-16F7-4256-9606-B3DA2A10E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39B8D6B-D95E-4E28-9CAC-45098CFA76AB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50" name="TextBox 86">
              <a:extLst>
                <a:ext uri="{FF2B5EF4-FFF2-40B4-BE49-F238E27FC236}">
                  <a16:creationId xmlns:a16="http://schemas.microsoft.com/office/drawing/2014/main" id="{D00FFB44-3FF2-44C3-9984-2F53A30CE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1" name="TextBox 69">
              <a:extLst>
                <a:ext uri="{FF2B5EF4-FFF2-40B4-BE49-F238E27FC236}">
                  <a16:creationId xmlns:a16="http://schemas.microsoft.com/office/drawing/2014/main" id="{86363818-3F1D-4C30-BFAE-F706D5030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AD79648-41CC-4CE8-8C17-59D69913461D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53" name="TextBox 86">
              <a:extLst>
                <a:ext uri="{FF2B5EF4-FFF2-40B4-BE49-F238E27FC236}">
                  <a16:creationId xmlns:a16="http://schemas.microsoft.com/office/drawing/2014/main" id="{D6F891C1-2900-474E-A4D9-94CD71D03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4" name="TextBox 70">
              <a:extLst>
                <a:ext uri="{FF2B5EF4-FFF2-40B4-BE49-F238E27FC236}">
                  <a16:creationId xmlns:a16="http://schemas.microsoft.com/office/drawing/2014/main" id="{E859D9BC-E265-4DA0-971C-93E165D75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10C96AD-7EE8-47F1-9986-C21D7A4DC4BD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56" name="TextBox 86">
              <a:extLst>
                <a:ext uri="{FF2B5EF4-FFF2-40B4-BE49-F238E27FC236}">
                  <a16:creationId xmlns:a16="http://schemas.microsoft.com/office/drawing/2014/main" id="{83D623C2-F1A0-46BF-81F3-E256C5404B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7" name="TextBox 71">
              <a:extLst>
                <a:ext uri="{FF2B5EF4-FFF2-40B4-BE49-F238E27FC236}">
                  <a16:creationId xmlns:a16="http://schemas.microsoft.com/office/drawing/2014/main" id="{B2E497FD-59D6-44E8-A91D-C8AB06EF93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8" name="TextBox 67">
            <a:extLst>
              <a:ext uri="{FF2B5EF4-FFF2-40B4-BE49-F238E27FC236}">
                <a16:creationId xmlns:a16="http://schemas.microsoft.com/office/drawing/2014/main" id="{9CAC9E6F-ACC4-486F-A7A4-7EB049B328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59" name="TextBox 1">
            <a:extLst>
              <a:ext uri="{FF2B5EF4-FFF2-40B4-BE49-F238E27FC236}">
                <a16:creationId xmlns:a16="http://schemas.microsoft.com/office/drawing/2014/main" id="{2A2826D5-FE30-4A70-950D-D85D0D1F8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459C6103-FB17-4340-9E06-32E57322C3F9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D6AF6D4-CEFE-4B1D-8453-D2B1958805FA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62" name="TextBox 86">
              <a:extLst>
                <a:ext uri="{FF2B5EF4-FFF2-40B4-BE49-F238E27FC236}">
                  <a16:creationId xmlns:a16="http://schemas.microsoft.com/office/drawing/2014/main" id="{082D6411-8BD9-4ED2-A55F-AAFA1C5A30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3" name="TextBox 66">
              <a:extLst>
                <a:ext uri="{FF2B5EF4-FFF2-40B4-BE49-F238E27FC236}">
                  <a16:creationId xmlns:a16="http://schemas.microsoft.com/office/drawing/2014/main" id="{7858FFBE-68D4-4D04-AD46-3F5FE0661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BE666995-AB12-4056-B1AE-82AAEF4FE839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65" name="TextBox 86">
              <a:extLst>
                <a:ext uri="{FF2B5EF4-FFF2-40B4-BE49-F238E27FC236}">
                  <a16:creationId xmlns:a16="http://schemas.microsoft.com/office/drawing/2014/main" id="{FADE0858-2FE2-4764-AFE5-4EA4204CA7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6" name="TextBox 71">
              <a:extLst>
                <a:ext uri="{FF2B5EF4-FFF2-40B4-BE49-F238E27FC236}">
                  <a16:creationId xmlns:a16="http://schemas.microsoft.com/office/drawing/2014/main" id="{9F1301B3-4E42-4DA4-A823-2E8A1A87EC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67" name="TextBox 86">
            <a:extLst>
              <a:ext uri="{FF2B5EF4-FFF2-40B4-BE49-F238E27FC236}">
                <a16:creationId xmlns:a16="http://schemas.microsoft.com/office/drawing/2014/main" id="{1341D4F3-886C-4017-8CF3-9D077E87A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68" name="TextBox 60">
            <a:extLst>
              <a:ext uri="{FF2B5EF4-FFF2-40B4-BE49-F238E27FC236}">
                <a16:creationId xmlns:a16="http://schemas.microsoft.com/office/drawing/2014/main" id="{61652F14-B3F8-47C9-9B8D-D3135D22A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9" name="TextBox 60">
            <a:extLst>
              <a:ext uri="{FF2B5EF4-FFF2-40B4-BE49-F238E27FC236}">
                <a16:creationId xmlns:a16="http://schemas.microsoft.com/office/drawing/2014/main" id="{91E96060-A8BF-47DC-B5A6-F6EABEAD33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0" name="TextBox 1">
            <a:extLst>
              <a:ext uri="{FF2B5EF4-FFF2-40B4-BE49-F238E27FC236}">
                <a16:creationId xmlns:a16="http://schemas.microsoft.com/office/drawing/2014/main" id="{D3A74361-513B-4779-B298-D4348A697F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71" name="TextBox 86">
            <a:extLst>
              <a:ext uri="{FF2B5EF4-FFF2-40B4-BE49-F238E27FC236}">
                <a16:creationId xmlns:a16="http://schemas.microsoft.com/office/drawing/2014/main" id="{6869FB59-6863-4F82-9578-ADD7C3FDE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2" name="Straight Connector 114">
            <a:extLst>
              <a:ext uri="{FF2B5EF4-FFF2-40B4-BE49-F238E27FC236}">
                <a16:creationId xmlns:a16="http://schemas.microsoft.com/office/drawing/2014/main" id="{19D024AB-BB51-48DF-B707-725BBE2F7B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3" name="Straight Connector 114">
            <a:extLst>
              <a:ext uri="{FF2B5EF4-FFF2-40B4-BE49-F238E27FC236}">
                <a16:creationId xmlns:a16="http://schemas.microsoft.com/office/drawing/2014/main" id="{2BD561F4-693E-4685-94CC-B8B6561F002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4" name="Straight Connector 114">
            <a:extLst>
              <a:ext uri="{FF2B5EF4-FFF2-40B4-BE49-F238E27FC236}">
                <a16:creationId xmlns:a16="http://schemas.microsoft.com/office/drawing/2014/main" id="{D0190754-76E5-40BC-AECF-119939A40A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5910" y="1904466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5" name="Straight Connector 114">
            <a:extLst>
              <a:ext uri="{FF2B5EF4-FFF2-40B4-BE49-F238E27FC236}">
                <a16:creationId xmlns:a16="http://schemas.microsoft.com/office/drawing/2014/main" id="{1303767E-65B6-4156-B98B-6969FEDD1B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6" name="Straight Connector 114">
            <a:extLst>
              <a:ext uri="{FF2B5EF4-FFF2-40B4-BE49-F238E27FC236}">
                <a16:creationId xmlns:a16="http://schemas.microsoft.com/office/drawing/2014/main" id="{D31A499C-895A-4598-A8EE-373511659A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7" name="Straight Connector 114">
            <a:extLst>
              <a:ext uri="{FF2B5EF4-FFF2-40B4-BE49-F238E27FC236}">
                <a16:creationId xmlns:a16="http://schemas.microsoft.com/office/drawing/2014/main" id="{A46A9108-FED9-49A4-B719-65DC3B35136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B5266C3E-F58D-4BEB-B5C2-A623F79CC9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AC572698-AF68-485F-86B8-61D370C51E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117150E2-4941-4C31-8C85-5E715E364B6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1" name="Chevron 60">
            <a:extLst>
              <a:ext uri="{FF2B5EF4-FFF2-40B4-BE49-F238E27FC236}">
                <a16:creationId xmlns:a16="http://schemas.microsoft.com/office/drawing/2014/main" id="{C7594509-804E-42EF-99A8-ED680A49A651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2" name="Chevron 60">
            <a:extLst>
              <a:ext uri="{FF2B5EF4-FFF2-40B4-BE49-F238E27FC236}">
                <a16:creationId xmlns:a16="http://schemas.microsoft.com/office/drawing/2014/main" id="{EB53944E-9016-4E4C-BEB8-55527844C23A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83" name="Chevron 60">
            <a:extLst>
              <a:ext uri="{FF2B5EF4-FFF2-40B4-BE49-F238E27FC236}">
                <a16:creationId xmlns:a16="http://schemas.microsoft.com/office/drawing/2014/main" id="{75DFB299-80E8-4AAF-946F-D1A3173C5491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A602BB19-B850-4A57-B5EF-123B20158E10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85" name="Chevron 60">
            <a:extLst>
              <a:ext uri="{FF2B5EF4-FFF2-40B4-BE49-F238E27FC236}">
                <a16:creationId xmlns:a16="http://schemas.microsoft.com/office/drawing/2014/main" id="{9AD565B3-04B2-4999-BFC4-9675BED7AA46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6" name="Chevron 60">
            <a:extLst>
              <a:ext uri="{FF2B5EF4-FFF2-40B4-BE49-F238E27FC236}">
                <a16:creationId xmlns:a16="http://schemas.microsoft.com/office/drawing/2014/main" id="{FCA6F3CF-7CBD-4199-83BD-942D057483F6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7" name="Chevron 60">
            <a:extLst>
              <a:ext uri="{FF2B5EF4-FFF2-40B4-BE49-F238E27FC236}">
                <a16:creationId xmlns:a16="http://schemas.microsoft.com/office/drawing/2014/main" id="{E90EAB4E-400D-4AF0-9DB3-8B380C441760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A9505944-C6DA-4F46-9B66-DD749A89F049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2BFF6A5-D2E8-4E83-96D3-D8C9BA848D01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0" name="TextBox 89">
            <a:extLst>
              <a:ext uri="{FF2B5EF4-FFF2-40B4-BE49-F238E27FC236}">
                <a16:creationId xmlns:a16="http://schemas.microsoft.com/office/drawing/2014/main" id="{CA6BB228-E272-4395-BBB6-41E078337009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034E9C24-2B6E-4168-B83B-8EBC313B6C89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ECF0E89D-33DB-4AB2-A0B7-E033612CC306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55CB168-1584-434F-BD27-A07C594839B7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53C1513C-B1B9-44F3-8DD2-244870B10412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5" name="Thought Bubble: Cloud 94">
            <a:extLst>
              <a:ext uri="{FF2B5EF4-FFF2-40B4-BE49-F238E27FC236}">
                <a16:creationId xmlns:a16="http://schemas.microsoft.com/office/drawing/2014/main" id="{1ADF464F-E8E6-46EE-AAC5-3871E3DA8D4D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6" name="Chevron 60">
            <a:extLst>
              <a:ext uri="{FF2B5EF4-FFF2-40B4-BE49-F238E27FC236}">
                <a16:creationId xmlns:a16="http://schemas.microsoft.com/office/drawing/2014/main" id="{A728EB23-BCFE-43E2-8ADE-528509AFB799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D78A297C-96C9-4B7E-96F4-E5CE3B275AF6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98" name="Chevron 60">
            <a:extLst>
              <a:ext uri="{FF2B5EF4-FFF2-40B4-BE49-F238E27FC236}">
                <a16:creationId xmlns:a16="http://schemas.microsoft.com/office/drawing/2014/main" id="{97A9F545-3BC2-466E-9A37-415F4F234856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99" name="Title 1">
            <a:extLst>
              <a:ext uri="{FF2B5EF4-FFF2-40B4-BE49-F238E27FC236}">
                <a16:creationId xmlns:a16="http://schemas.microsoft.com/office/drawing/2014/main" id="{A19F0E78-5A60-4DAE-9C47-090E5D9B6A40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0" name="Chevron 60">
            <a:extLst>
              <a:ext uri="{FF2B5EF4-FFF2-40B4-BE49-F238E27FC236}">
                <a16:creationId xmlns:a16="http://schemas.microsoft.com/office/drawing/2014/main" id="{B19E28F1-4438-4575-A831-6AB48F21AC19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1" name="Thought Bubble: Cloud 100">
            <a:extLst>
              <a:ext uri="{FF2B5EF4-FFF2-40B4-BE49-F238E27FC236}">
                <a16:creationId xmlns:a16="http://schemas.microsoft.com/office/drawing/2014/main" id="{885749CB-CD12-4E35-9628-623402D6A7EF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C8C710B-FBF9-4B3A-99C9-13223261DF68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03" name="TextBox 1">
            <a:extLst>
              <a:ext uri="{FF2B5EF4-FFF2-40B4-BE49-F238E27FC236}">
                <a16:creationId xmlns:a16="http://schemas.microsoft.com/office/drawing/2014/main" id="{DCB91766-BC49-4D81-BBFA-FFF7FC791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104" name="Straight Connector 114">
            <a:extLst>
              <a:ext uri="{FF2B5EF4-FFF2-40B4-BE49-F238E27FC236}">
                <a16:creationId xmlns:a16="http://schemas.microsoft.com/office/drawing/2014/main" id="{452E74E4-92E3-46BA-AA35-A33517859C7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5" name="Thought Bubble: Cloud 104">
            <a:extLst>
              <a:ext uri="{FF2B5EF4-FFF2-40B4-BE49-F238E27FC236}">
                <a16:creationId xmlns:a16="http://schemas.microsoft.com/office/drawing/2014/main" id="{2CC234DC-AB7D-4643-8D36-F9692EC89BDC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CED4BA34-8E73-43D5-A4B6-2F4C73F3CEFD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107" name="Diamond 106">
            <a:extLst>
              <a:ext uri="{FF2B5EF4-FFF2-40B4-BE49-F238E27FC236}">
                <a16:creationId xmlns:a16="http://schemas.microsoft.com/office/drawing/2014/main" id="{7F7268A4-EE1D-4FD5-83D3-2BECE502017A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8" name="Straight Connector 114">
            <a:extLst>
              <a:ext uri="{FF2B5EF4-FFF2-40B4-BE49-F238E27FC236}">
                <a16:creationId xmlns:a16="http://schemas.microsoft.com/office/drawing/2014/main" id="{EE8548F0-1705-4578-A94B-1A308C249E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9" name="Diamond 108">
            <a:extLst>
              <a:ext uri="{FF2B5EF4-FFF2-40B4-BE49-F238E27FC236}">
                <a16:creationId xmlns:a16="http://schemas.microsoft.com/office/drawing/2014/main" id="{075DD92C-EAA9-4EC1-BB58-51CF99C6CA57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7FC65F78-F1A8-4D70-8B67-8A67C9DC5FF5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Star: 5 Points 110">
            <a:extLst>
              <a:ext uri="{FF2B5EF4-FFF2-40B4-BE49-F238E27FC236}">
                <a16:creationId xmlns:a16="http://schemas.microsoft.com/office/drawing/2014/main" id="{563818C7-DFBA-4494-A716-6E4A5F2A307A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5D9BE6-55C1-4334-8F2A-008C680DBF93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47463F5C-FCEE-4089-9469-6DF0A8BA2A6C}"/>
              </a:ext>
            </a:extLst>
          </p:cNvPr>
          <p:cNvSpPr/>
          <p:nvPr/>
        </p:nvSpPr>
        <p:spPr bwMode="auto">
          <a:xfrm>
            <a:off x="4440784" y="5750967"/>
            <a:ext cx="741423" cy="258193"/>
          </a:xfrm>
          <a:prstGeom prst="chevron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en-US" altLang="zh-CN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OAM 6G SID def</a:t>
            </a:r>
            <a:endParaRPr lang="fr-FR" sz="6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1761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2800" b="1" kern="1200" dirty="0"/>
              <a:t>Rel-20 Potential Source of 6G Requirements for SA5</a:t>
            </a:r>
            <a:endParaRPr lang="zh-CN" altLang="en-US" sz="28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6G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663270"/>
              </p:ext>
            </p:extLst>
          </p:nvPr>
        </p:nvGraphicFramePr>
        <p:xfrm>
          <a:off x="1119218" y="2009962"/>
          <a:ext cx="7420484" cy="639281"/>
        </p:xfrm>
        <a:graphic>
          <a:graphicData uri="http://schemas.openxmlformats.org/drawingml/2006/table">
            <a:tbl>
              <a:tblPr/>
              <a:tblGrid>
                <a:gridCol w="1022190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4567541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830753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Study on 6G Management and Orchestration (endorsed) 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 (TBD)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 (TBD)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279566"/>
              </p:ext>
            </p:extLst>
          </p:nvPr>
        </p:nvGraphicFramePr>
        <p:xfrm>
          <a:off x="1119217" y="3214878"/>
          <a:ext cx="7420485" cy="740832"/>
        </p:xfrm>
        <a:graphic>
          <a:graphicData uri="http://schemas.openxmlformats.org/drawingml/2006/table">
            <a:tbl>
              <a:tblPr/>
              <a:tblGrid>
                <a:gridCol w="102219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4727386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67090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0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Study on Charging Aspects of 6G System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2907C910-D082-4D24-93F1-5B6D3603D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38203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09054670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Rel-20 5GA 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dirty="0"/>
              <a:t>SA5 Rel-20 6G NWM Links</a:t>
            </a:r>
            <a:endParaRPr lang="zh-CN" altLang="en-US" sz="36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C2DDA9-E018-41C8-ABC9-5F85346485A7}"/>
              </a:ext>
            </a:extLst>
          </p:cNvPr>
          <p:cNvSpPr txBox="1"/>
          <p:nvPr/>
        </p:nvSpPr>
        <p:spPr>
          <a:xfrm>
            <a:off x="858741" y="1653871"/>
            <a:ext cx="61350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OAM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3"/>
              </a:rPr>
              <a:t>https://nwm-trial.etsi.org/#/documents/9204</a:t>
            </a:r>
            <a:r>
              <a:rPr lang="en-US" altLang="zh-CN" sz="1800" dirty="0"/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altLang="zh-CN" sz="18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zh-CN" sz="1800" dirty="0"/>
              <a:t>6G CH</a:t>
            </a:r>
            <a:r>
              <a:rPr lang="zh-CN" altLang="en-US" sz="1800" dirty="0"/>
              <a:t>：</a:t>
            </a:r>
            <a:r>
              <a:rPr lang="en-US" altLang="zh-CN" sz="1800" dirty="0">
                <a:hlinkClick r:id="rId4"/>
              </a:rPr>
              <a:t>https://nwm-trial.etsi.org/#/documents/9209</a:t>
            </a:r>
            <a:r>
              <a:rPr lang="en-US" altLang="zh-CN" sz="1800" dirty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3859341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83300" cy="1143000"/>
          </a:xfrm>
        </p:spPr>
        <p:txBody>
          <a:bodyPr/>
          <a:lstStyle/>
          <a:p>
            <a:r>
              <a:rPr lang="en-US" altLang="zh-CN" sz="4000" dirty="0"/>
              <a:t>SA#109 information: Overall 5GA Workplan </a:t>
            </a:r>
            <a:endParaRPr lang="zh-CN" alt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1E10C3-B1B0-473F-9D26-CEDFCE2AE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25" y="1374160"/>
            <a:ext cx="5756744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4614B7-7D0B-497B-9B04-5E3A8A944A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7575" y="1372747"/>
            <a:ext cx="6057285" cy="45098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114329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</p:spTree>
    <p:extLst>
      <p:ext uri="{BB962C8B-B14F-4D97-AF65-F5344CB8AC3E}">
        <p14:creationId xmlns:p14="http://schemas.microsoft.com/office/powerpoint/2010/main" val="1601894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6221C6A-B745-4BFB-9EEA-39339F6DA0E9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E8408F-364A-4B06-BD8E-FF9F2A057F8F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SP-251191)</a:t>
            </a:r>
            <a:endParaRPr lang="zh-CN" altLang="en-US" sz="1050" b="1" dirty="0"/>
          </a:p>
        </p:txBody>
      </p:sp>
      <p:pic>
        <p:nvPicPr>
          <p:cNvPr id="7" name="Picture 6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D4B72190-5F99-4D3A-8F4B-B6B978948F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8" name="Rectangle 12">
            <a:extLst>
              <a:ext uri="{FF2B5EF4-FFF2-40B4-BE49-F238E27FC236}">
                <a16:creationId xmlns:a16="http://schemas.microsoft.com/office/drawing/2014/main" id="{DAC53198-4700-4C4B-863B-1D61ECC84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6905" y="596132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69EF8E2D-35E1-478A-AF57-63FC6092E0A6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0" name="Chevron 60">
            <a:extLst>
              <a:ext uri="{FF2B5EF4-FFF2-40B4-BE49-F238E27FC236}">
                <a16:creationId xmlns:a16="http://schemas.microsoft.com/office/drawing/2014/main" id="{E81C4195-49CE-4A3B-84D8-C8A1B305C781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0819AB9-DC6F-47D3-8E41-C58736C11CD8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50B74A3-F8F9-457D-940C-9DE20B8CE6AF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D3A5DED8-AFCA-4B1B-9BC8-546FA501B793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AE9C8C99-F1BC-4C2B-BD5D-C6B4BCAF1621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CEECCA3A-DB65-41B2-BE24-8479FEB12722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6" name="TextBox 1">
            <a:extLst>
              <a:ext uri="{FF2B5EF4-FFF2-40B4-BE49-F238E27FC236}">
                <a16:creationId xmlns:a16="http://schemas.microsoft.com/office/drawing/2014/main" id="{6DB5E9C6-0C3F-4F32-AB98-8779CCC9E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E53328C9-81FA-432F-ABC9-C67C358D3EE1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8" name="矩形 1">
            <a:extLst>
              <a:ext uri="{FF2B5EF4-FFF2-40B4-BE49-F238E27FC236}">
                <a16:creationId xmlns:a16="http://schemas.microsoft.com/office/drawing/2014/main" id="{A6533E43-72C4-40CD-BC39-A8DC4AD437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284D669-E79D-43F2-9294-E7A211011738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Connector 114">
            <a:extLst>
              <a:ext uri="{FF2B5EF4-FFF2-40B4-BE49-F238E27FC236}">
                <a16:creationId xmlns:a16="http://schemas.microsoft.com/office/drawing/2014/main" id="{45EAE8AC-6D8F-4426-8497-3FE61A6496D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1" name="Straight Connector 114">
            <a:extLst>
              <a:ext uri="{FF2B5EF4-FFF2-40B4-BE49-F238E27FC236}">
                <a16:creationId xmlns:a16="http://schemas.microsoft.com/office/drawing/2014/main" id="{CBF06083-F9F3-4868-B92F-7560B1DF95D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13FD03D-DB2D-4C1F-B961-4890ECD84AB0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114">
            <a:extLst>
              <a:ext uri="{FF2B5EF4-FFF2-40B4-BE49-F238E27FC236}">
                <a16:creationId xmlns:a16="http://schemas.microsoft.com/office/drawing/2014/main" id="{B176D994-5BD1-4F5B-8838-937DD9D733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1880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587A020A-0B48-4B48-BA37-3B199FAD17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5D38B96B-DBD1-430E-8AB0-0EDE502DF011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11569D68-D3E0-481D-8AC7-86D27A6D1269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27" name="TextBox 86">
              <a:extLst>
                <a:ext uri="{FF2B5EF4-FFF2-40B4-BE49-F238E27FC236}">
                  <a16:creationId xmlns:a16="http://schemas.microsoft.com/office/drawing/2014/main" id="{EBA6E602-8E06-4A64-8E5D-AC7FF9D3F4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8" name="TextBox 59">
              <a:extLst>
                <a:ext uri="{FF2B5EF4-FFF2-40B4-BE49-F238E27FC236}">
                  <a16:creationId xmlns:a16="http://schemas.microsoft.com/office/drawing/2014/main" id="{F01AFFD0-E26C-4AD6-8A60-78E4190497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4E3E0E4F-A165-4B96-A8DF-6D533E927A52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30" name="TextBox 86">
              <a:extLst>
                <a:ext uri="{FF2B5EF4-FFF2-40B4-BE49-F238E27FC236}">
                  <a16:creationId xmlns:a16="http://schemas.microsoft.com/office/drawing/2014/main" id="{E067C4AF-DAA7-487E-A112-AAC45A6C2F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1" name="TextBox 60">
              <a:extLst>
                <a:ext uri="{FF2B5EF4-FFF2-40B4-BE49-F238E27FC236}">
                  <a16:creationId xmlns:a16="http://schemas.microsoft.com/office/drawing/2014/main" id="{115EDFE5-5CA0-4516-8609-1D19C089A8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565BBB89-3E5B-4AEE-AA25-2FCAD48FAA95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287DA5CC-5564-462C-B906-C06042474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4" name="TextBox 61">
              <a:extLst>
                <a:ext uri="{FF2B5EF4-FFF2-40B4-BE49-F238E27FC236}">
                  <a16:creationId xmlns:a16="http://schemas.microsoft.com/office/drawing/2014/main" id="{FAB5EA75-7BD0-406A-A382-E41DC61F9C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EFCFA357-2E50-4320-8AB1-F969266B29CB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36" name="TextBox 86">
              <a:extLst>
                <a:ext uri="{FF2B5EF4-FFF2-40B4-BE49-F238E27FC236}">
                  <a16:creationId xmlns:a16="http://schemas.microsoft.com/office/drawing/2014/main" id="{FA5D47C9-EC78-457E-91F9-10BD610D715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37" name="TextBox 62">
              <a:extLst>
                <a:ext uri="{FF2B5EF4-FFF2-40B4-BE49-F238E27FC236}">
                  <a16:creationId xmlns:a16="http://schemas.microsoft.com/office/drawing/2014/main" id="{676AB65E-8B9B-4028-85C0-4577B6C68D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C7AA7DB-0CE4-4D3F-8968-C90A8633A357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39" name="TextBox 86">
              <a:extLst>
                <a:ext uri="{FF2B5EF4-FFF2-40B4-BE49-F238E27FC236}">
                  <a16:creationId xmlns:a16="http://schemas.microsoft.com/office/drawing/2014/main" id="{E18409CC-17DD-44E0-927A-42867806C4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0" name="TextBox 63">
              <a:extLst>
                <a:ext uri="{FF2B5EF4-FFF2-40B4-BE49-F238E27FC236}">
                  <a16:creationId xmlns:a16="http://schemas.microsoft.com/office/drawing/2014/main" id="{79F2C4E5-2378-4853-BA7F-857D3B99F1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9D209C3C-18E3-4F2D-9152-29919F27F423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42" name="TextBox 86">
              <a:extLst>
                <a:ext uri="{FF2B5EF4-FFF2-40B4-BE49-F238E27FC236}">
                  <a16:creationId xmlns:a16="http://schemas.microsoft.com/office/drawing/2014/main" id="{E0AFEF21-FE67-4C8F-8C3A-1E4F125A14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676C2327-AEA0-4C8C-8831-59A33E9BA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757F36FE-EDE3-4AA1-B4F9-090971CE53C9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FC2E4A04-C435-414D-AB53-FBCFE180D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6" name="TextBox 65">
              <a:extLst>
                <a:ext uri="{FF2B5EF4-FFF2-40B4-BE49-F238E27FC236}">
                  <a16:creationId xmlns:a16="http://schemas.microsoft.com/office/drawing/2014/main" id="{89720D5E-78B4-4CA3-8871-FEE7A55FB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9259EE32-27A7-494D-9DE4-C9E6268DD32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48" name="TextBox 86">
              <a:extLst>
                <a:ext uri="{FF2B5EF4-FFF2-40B4-BE49-F238E27FC236}">
                  <a16:creationId xmlns:a16="http://schemas.microsoft.com/office/drawing/2014/main" id="{80A73EC7-8B3F-4764-8722-C26360F1D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49" name="TextBox 66">
              <a:extLst>
                <a:ext uri="{FF2B5EF4-FFF2-40B4-BE49-F238E27FC236}">
                  <a16:creationId xmlns:a16="http://schemas.microsoft.com/office/drawing/2014/main" id="{661657AE-BDC9-463C-B1D4-20E794240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2EB30834-EBDF-4D63-919A-7F9A52E9646D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51" name="TextBox 86">
              <a:extLst>
                <a:ext uri="{FF2B5EF4-FFF2-40B4-BE49-F238E27FC236}">
                  <a16:creationId xmlns:a16="http://schemas.microsoft.com/office/drawing/2014/main" id="{637B7B88-5050-4C77-8112-A0DA801198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52" name="TextBox 69">
              <a:extLst>
                <a:ext uri="{FF2B5EF4-FFF2-40B4-BE49-F238E27FC236}">
                  <a16:creationId xmlns:a16="http://schemas.microsoft.com/office/drawing/2014/main" id="{72AC4B80-7F31-45B7-8C3C-75DA640E8B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3E4FB01-3F86-4707-B89F-0FB47C844685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54" name="TextBox 86">
              <a:extLst>
                <a:ext uri="{FF2B5EF4-FFF2-40B4-BE49-F238E27FC236}">
                  <a16:creationId xmlns:a16="http://schemas.microsoft.com/office/drawing/2014/main" id="{131FB330-BA6C-4235-850A-A689235F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5" name="TextBox 70">
              <a:extLst>
                <a:ext uri="{FF2B5EF4-FFF2-40B4-BE49-F238E27FC236}">
                  <a16:creationId xmlns:a16="http://schemas.microsoft.com/office/drawing/2014/main" id="{EC8AB231-0A9E-4FF3-AEB6-73C6D70BB1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B0E9162D-F072-47D2-8C58-FDF401F0CD34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57" name="TextBox 86">
              <a:extLst>
                <a:ext uri="{FF2B5EF4-FFF2-40B4-BE49-F238E27FC236}">
                  <a16:creationId xmlns:a16="http://schemas.microsoft.com/office/drawing/2014/main" id="{4121E120-4E60-427C-9107-1433688F0E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58" name="TextBox 71">
              <a:extLst>
                <a:ext uri="{FF2B5EF4-FFF2-40B4-BE49-F238E27FC236}">
                  <a16:creationId xmlns:a16="http://schemas.microsoft.com/office/drawing/2014/main" id="{F50AAD5F-78F2-474E-8755-926E08A44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9" name="TextBox 67">
            <a:extLst>
              <a:ext uri="{FF2B5EF4-FFF2-40B4-BE49-F238E27FC236}">
                <a16:creationId xmlns:a16="http://schemas.microsoft.com/office/drawing/2014/main" id="{7D1DB9C9-7AF1-45B5-9599-37E81A2B92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60" name="Chevron 60">
            <a:extLst>
              <a:ext uri="{FF2B5EF4-FFF2-40B4-BE49-F238E27FC236}">
                <a16:creationId xmlns:a16="http://schemas.microsoft.com/office/drawing/2014/main" id="{E631A5BB-4CCE-428B-B965-736E92D58518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61" name="Chevron 60">
            <a:extLst>
              <a:ext uri="{FF2B5EF4-FFF2-40B4-BE49-F238E27FC236}">
                <a16:creationId xmlns:a16="http://schemas.microsoft.com/office/drawing/2014/main" id="{0B14951B-FBDB-4F9B-AEA7-0470E9344F2F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171CD952-5000-4F5D-B4CB-BE8C0F057C87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3" name="Chevron 60">
            <a:extLst>
              <a:ext uri="{FF2B5EF4-FFF2-40B4-BE49-F238E27FC236}">
                <a16:creationId xmlns:a16="http://schemas.microsoft.com/office/drawing/2014/main" id="{AB31FAB5-5412-42CA-A9D7-4F9679C4E99C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64" name="Chevron 60">
            <a:extLst>
              <a:ext uri="{FF2B5EF4-FFF2-40B4-BE49-F238E27FC236}">
                <a16:creationId xmlns:a16="http://schemas.microsoft.com/office/drawing/2014/main" id="{FDE53690-D833-4FED-B790-AD91C29ED488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65" name="Chevron 60">
            <a:extLst>
              <a:ext uri="{FF2B5EF4-FFF2-40B4-BE49-F238E27FC236}">
                <a16:creationId xmlns:a16="http://schemas.microsoft.com/office/drawing/2014/main" id="{FD8D8851-3C72-4C81-AF55-E10070A06953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EF193841-C07D-4EB8-8804-8262926E3F63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67" name="TextBox 86">
              <a:extLst>
                <a:ext uri="{FF2B5EF4-FFF2-40B4-BE49-F238E27FC236}">
                  <a16:creationId xmlns:a16="http://schemas.microsoft.com/office/drawing/2014/main" id="{B7E0D8BA-0049-4FC6-ABD6-C2BFE90B7C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68" name="TextBox 66">
              <a:extLst>
                <a:ext uri="{FF2B5EF4-FFF2-40B4-BE49-F238E27FC236}">
                  <a16:creationId xmlns:a16="http://schemas.microsoft.com/office/drawing/2014/main" id="{E5A0DA72-3AEC-4899-A01F-8EB337312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A84BEE82-1820-4C4C-A3ED-C71BA2620B8F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70" name="TextBox 86">
              <a:extLst>
                <a:ext uri="{FF2B5EF4-FFF2-40B4-BE49-F238E27FC236}">
                  <a16:creationId xmlns:a16="http://schemas.microsoft.com/office/drawing/2014/main" id="{2A390B37-315A-46B3-9B37-2449FAFAA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71" name="TextBox 71">
              <a:extLst>
                <a:ext uri="{FF2B5EF4-FFF2-40B4-BE49-F238E27FC236}">
                  <a16:creationId xmlns:a16="http://schemas.microsoft.com/office/drawing/2014/main" id="{C2477A85-90E8-498C-B091-48E1151859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72" name="TextBox 86">
            <a:extLst>
              <a:ext uri="{FF2B5EF4-FFF2-40B4-BE49-F238E27FC236}">
                <a16:creationId xmlns:a16="http://schemas.microsoft.com/office/drawing/2014/main" id="{F06A6672-529A-45C4-A8AD-1928169417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73" name="TextBox 60">
            <a:extLst>
              <a:ext uri="{FF2B5EF4-FFF2-40B4-BE49-F238E27FC236}">
                <a16:creationId xmlns:a16="http://schemas.microsoft.com/office/drawing/2014/main" id="{ED3B7FF7-EDD6-41DF-8434-A0AD060176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74" name="TextBox 60">
            <a:extLst>
              <a:ext uri="{FF2B5EF4-FFF2-40B4-BE49-F238E27FC236}">
                <a16:creationId xmlns:a16="http://schemas.microsoft.com/office/drawing/2014/main" id="{92CA9BB1-5673-4BA6-B599-9D13EC32C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69FD0000-00D8-47EB-BB03-AD673EA6620B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76" name="Chevron 60">
            <a:extLst>
              <a:ext uri="{FF2B5EF4-FFF2-40B4-BE49-F238E27FC236}">
                <a16:creationId xmlns:a16="http://schemas.microsoft.com/office/drawing/2014/main" id="{0482C8BB-46CA-4D33-8BD4-B4DA11227172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77" name="TextBox 86">
            <a:extLst>
              <a:ext uri="{FF2B5EF4-FFF2-40B4-BE49-F238E27FC236}">
                <a16:creationId xmlns:a16="http://schemas.microsoft.com/office/drawing/2014/main" id="{E1AD7B94-D27C-4C2B-817C-5B97219E32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78" name="Straight Connector 114">
            <a:extLst>
              <a:ext uri="{FF2B5EF4-FFF2-40B4-BE49-F238E27FC236}">
                <a16:creationId xmlns:a16="http://schemas.microsoft.com/office/drawing/2014/main" id="{EF347FB0-ED3E-485E-8A3B-4A55052540D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79" name="Straight Connector 114">
            <a:extLst>
              <a:ext uri="{FF2B5EF4-FFF2-40B4-BE49-F238E27FC236}">
                <a16:creationId xmlns:a16="http://schemas.microsoft.com/office/drawing/2014/main" id="{544D6688-DE6B-4FCC-A17E-5874180996E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0" name="Straight Connector 114">
            <a:extLst>
              <a:ext uri="{FF2B5EF4-FFF2-40B4-BE49-F238E27FC236}">
                <a16:creationId xmlns:a16="http://schemas.microsoft.com/office/drawing/2014/main" id="{5E913595-A23E-4ADA-A32C-988F25576D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1" name="Straight Connector 114">
            <a:extLst>
              <a:ext uri="{FF2B5EF4-FFF2-40B4-BE49-F238E27FC236}">
                <a16:creationId xmlns:a16="http://schemas.microsoft.com/office/drawing/2014/main" id="{8FB063B0-B7C8-4357-831C-83950F4AFD9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2" name="Straight Connector 114">
            <a:extLst>
              <a:ext uri="{FF2B5EF4-FFF2-40B4-BE49-F238E27FC236}">
                <a16:creationId xmlns:a16="http://schemas.microsoft.com/office/drawing/2014/main" id="{7C156853-4317-4B79-9316-9FE1376D4C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3" name="Straight Connector 114">
            <a:extLst>
              <a:ext uri="{FF2B5EF4-FFF2-40B4-BE49-F238E27FC236}">
                <a16:creationId xmlns:a16="http://schemas.microsoft.com/office/drawing/2014/main" id="{AA96A012-60E8-423B-A3A3-F4B3B378EC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4" name="Straight Connector 114">
            <a:extLst>
              <a:ext uri="{FF2B5EF4-FFF2-40B4-BE49-F238E27FC236}">
                <a16:creationId xmlns:a16="http://schemas.microsoft.com/office/drawing/2014/main" id="{87827D12-8013-430E-ACE2-42C09EC52A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5" name="Straight Connector 114">
            <a:extLst>
              <a:ext uri="{FF2B5EF4-FFF2-40B4-BE49-F238E27FC236}">
                <a16:creationId xmlns:a16="http://schemas.microsoft.com/office/drawing/2014/main" id="{8B176958-9598-4FF4-995B-1CCB11A3BF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86" name="Straight Connector 114">
            <a:extLst>
              <a:ext uri="{FF2B5EF4-FFF2-40B4-BE49-F238E27FC236}">
                <a16:creationId xmlns:a16="http://schemas.microsoft.com/office/drawing/2014/main" id="{96A11F6D-F970-4403-87F0-509E05FF65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7" name="Straight Connector 114">
            <a:extLst>
              <a:ext uri="{FF2B5EF4-FFF2-40B4-BE49-F238E27FC236}">
                <a16:creationId xmlns:a16="http://schemas.microsoft.com/office/drawing/2014/main" id="{35600894-21EF-4463-AAE6-E9C3789293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88" name="Chevron 60">
            <a:extLst>
              <a:ext uri="{FF2B5EF4-FFF2-40B4-BE49-F238E27FC236}">
                <a16:creationId xmlns:a16="http://schemas.microsoft.com/office/drawing/2014/main" id="{E9767CCB-D7C0-4416-968F-64D1998F5365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89" name="Chevron 60">
            <a:extLst>
              <a:ext uri="{FF2B5EF4-FFF2-40B4-BE49-F238E27FC236}">
                <a16:creationId xmlns:a16="http://schemas.microsoft.com/office/drawing/2014/main" id="{DD045679-C6E4-407D-95AE-4FA41D10379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90" name="Chevron 60">
            <a:extLst>
              <a:ext uri="{FF2B5EF4-FFF2-40B4-BE49-F238E27FC236}">
                <a16:creationId xmlns:a16="http://schemas.microsoft.com/office/drawing/2014/main" id="{2795A2A9-45C6-4A15-9E4B-22DBA0036F6F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19FD5E72-84E1-4E35-9701-740302E00D1D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20897E47-2EAF-4E3B-8DFC-E88DEBBDD5DE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C30D9492-5C8E-4B2A-BD1A-291ECD6F75E8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3F71FA5A-34E7-4D15-9AE2-B0586E73ED81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27EFD0B6-C64F-494C-9854-2EE023B6C83D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C4319589-2D2E-43AE-A1B5-6F80E532AAB2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7" name="Chevron 58">
            <a:extLst>
              <a:ext uri="{FF2B5EF4-FFF2-40B4-BE49-F238E27FC236}">
                <a16:creationId xmlns:a16="http://schemas.microsoft.com/office/drawing/2014/main" id="{FAE60730-DD93-4660-932B-10D6386F8EBC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98" name="Thought Bubble: Cloud 97">
            <a:extLst>
              <a:ext uri="{FF2B5EF4-FFF2-40B4-BE49-F238E27FC236}">
                <a16:creationId xmlns:a16="http://schemas.microsoft.com/office/drawing/2014/main" id="{A10CAEB3-A569-4835-8F99-50101B59C182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C4A5940-0A20-49FD-B6FA-2903F4ADDF6E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00" name="Title 1">
            <a:extLst>
              <a:ext uri="{FF2B5EF4-FFF2-40B4-BE49-F238E27FC236}">
                <a16:creationId xmlns:a16="http://schemas.microsoft.com/office/drawing/2014/main" id="{895903AF-AD05-4741-B18C-9CBC2044D6E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1" name="TextBox 1">
            <a:extLst>
              <a:ext uri="{FF2B5EF4-FFF2-40B4-BE49-F238E27FC236}">
                <a16:creationId xmlns:a16="http://schemas.microsoft.com/office/drawing/2014/main" id="{E65D4406-8642-48A3-BDD7-C922EA3F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02" name="TextBox 1">
            <a:extLst>
              <a:ext uri="{FF2B5EF4-FFF2-40B4-BE49-F238E27FC236}">
                <a16:creationId xmlns:a16="http://schemas.microsoft.com/office/drawing/2014/main" id="{4F385821-E05F-4A97-9E0D-83E7241DE5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" name="Straight Connector 114">
            <a:extLst>
              <a:ext uri="{FF2B5EF4-FFF2-40B4-BE49-F238E27FC236}">
                <a16:creationId xmlns:a16="http://schemas.microsoft.com/office/drawing/2014/main" id="{AF7093C2-FEAE-4C71-8EEE-2E943C8C6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4" name="Chevron 60">
            <a:extLst>
              <a:ext uri="{FF2B5EF4-FFF2-40B4-BE49-F238E27FC236}">
                <a16:creationId xmlns:a16="http://schemas.microsoft.com/office/drawing/2014/main" id="{19F4BD3B-78A9-4F71-AE8F-3DA6C78E1B97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5" name="Chevron 60">
            <a:extLst>
              <a:ext uri="{FF2B5EF4-FFF2-40B4-BE49-F238E27FC236}">
                <a16:creationId xmlns:a16="http://schemas.microsoft.com/office/drawing/2014/main" id="{81AB46AB-E557-434B-AA34-85D8DF619A08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6" name="Diamond 105">
            <a:extLst>
              <a:ext uri="{FF2B5EF4-FFF2-40B4-BE49-F238E27FC236}">
                <a16:creationId xmlns:a16="http://schemas.microsoft.com/office/drawing/2014/main" id="{7983093B-5BE2-4AD6-BCD3-C3FDB92A1B4B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07" name="Straight Connector 114">
            <a:extLst>
              <a:ext uri="{FF2B5EF4-FFF2-40B4-BE49-F238E27FC236}">
                <a16:creationId xmlns:a16="http://schemas.microsoft.com/office/drawing/2014/main" id="{9E9E2978-21B0-4F32-8C1E-DE00D6E038B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8" name="Star: 5 Points 107">
            <a:extLst>
              <a:ext uri="{FF2B5EF4-FFF2-40B4-BE49-F238E27FC236}">
                <a16:creationId xmlns:a16="http://schemas.microsoft.com/office/drawing/2014/main" id="{E5EFF92A-0CA8-41DD-9FEC-335B5EBECF1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9" name="Star: 5 Points 108">
            <a:extLst>
              <a:ext uri="{FF2B5EF4-FFF2-40B4-BE49-F238E27FC236}">
                <a16:creationId xmlns:a16="http://schemas.microsoft.com/office/drawing/2014/main" id="{F4CE845B-D626-419A-9490-EEB11103157B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0" name="Star: 5 Points 109">
            <a:extLst>
              <a:ext uri="{FF2B5EF4-FFF2-40B4-BE49-F238E27FC236}">
                <a16:creationId xmlns:a16="http://schemas.microsoft.com/office/drawing/2014/main" id="{8EC420A2-4ED5-4AB8-991D-2DD08854EAD6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0ECF557-3145-4A93-84F3-3835EC1EE8CE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27EC9A63-66C2-4DA5-95C4-B02C0C25B084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5874B951-2FED-4322-9A3D-C65287041FF2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2365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776022"/>
              </p:ext>
            </p:extLst>
          </p:nvPr>
        </p:nvGraphicFramePr>
        <p:xfrm>
          <a:off x="1119217" y="1362224"/>
          <a:ext cx="4383087" cy="375682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14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Unified Management interface for Multi-RAT support (for SA approval)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453793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67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386905"/>
              </p:ext>
            </p:extLst>
          </p:nvPr>
        </p:nvGraphicFramePr>
        <p:xfrm>
          <a:off x="6381916" y="1362224"/>
          <a:ext cx="4690867" cy="1386796"/>
        </p:xfrm>
        <a:graphic>
          <a:graphicData uri="http://schemas.openxmlformats.org/drawingml/2006/table">
            <a:tbl>
              <a:tblPr/>
              <a:tblGrid>
                <a:gridCol w="646179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988422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56266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5GA roaming charging reliability enhancement </a:t>
                      </a:r>
                      <a:b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</a:b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(for SA approval)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6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4901370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3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Charging aspects for XRM (for SA approval)</a:t>
                      </a: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1745856"/>
                  </a:ext>
                </a:extLst>
              </a:tr>
              <a:tr h="261916"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Total TU</a:t>
                      </a:r>
                      <a:endParaRPr lang="en-GB" sz="1200" b="1" noProof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altLang="zh-CN" sz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12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36345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0260CC3-7233-4F14-891D-B470012EED7E}"/>
              </a:ext>
            </a:extLst>
          </p:cNvPr>
          <p:cNvSpPr txBox="1"/>
          <p:nvPr/>
        </p:nvSpPr>
        <p:spPr>
          <a:xfrm>
            <a:off x="1119218" y="5420980"/>
            <a:ext cx="102890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Reminder: </a:t>
            </a:r>
            <a:r>
              <a:rPr lang="en-US" altLang="zh-CN" dirty="0"/>
              <a:t>TU planning for 5GA OAM has exceeded the original TU planning budget, either we will take some TU from 6G or some prioritization needs to be done for 5GA.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196300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654D853-C313-4361-AB2F-6AFF43B39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5152" y="0"/>
            <a:ext cx="8240036" cy="1143000"/>
          </a:xfrm>
        </p:spPr>
        <p:txBody>
          <a:bodyPr/>
          <a:lstStyle/>
          <a:p>
            <a:pPr algn="l"/>
            <a:r>
              <a:rPr lang="en-GB" altLang="en-US" sz="2800" dirty="0"/>
              <a:t>Update of SA5 5GA </a:t>
            </a:r>
            <a:r>
              <a:rPr lang="en-US" altLang="zh-CN" sz="2800" dirty="0"/>
              <a:t>Rel-20 ongoing WI/SI </a:t>
            </a:r>
            <a:r>
              <a:rPr lang="en-GB" altLang="en-US" sz="2800" dirty="0"/>
              <a:t>progress</a:t>
            </a:r>
            <a:endParaRPr lang="en-US" altLang="en-US" sz="2800" dirty="0"/>
          </a:p>
        </p:txBody>
      </p:sp>
      <p:pic>
        <p:nvPicPr>
          <p:cNvPr id="6" name="Picture 5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AD04212E-776E-4C84-A6FE-920D28BE6F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128220-0E6A-4B4D-95CD-52E998B40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407808"/>
              </p:ext>
            </p:extLst>
          </p:nvPr>
        </p:nvGraphicFramePr>
        <p:xfrm>
          <a:off x="148982" y="1208472"/>
          <a:ext cx="11817732" cy="49988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57626">
                  <a:extLst>
                    <a:ext uri="{9D8B030D-6E8A-4147-A177-3AD203B41FA5}">
                      <a16:colId xmlns:a16="http://schemas.microsoft.com/office/drawing/2014/main" val="3853200155"/>
                    </a:ext>
                  </a:extLst>
                </a:gridCol>
                <a:gridCol w="3478732">
                  <a:extLst>
                    <a:ext uri="{9D8B030D-6E8A-4147-A177-3AD203B41FA5}">
                      <a16:colId xmlns:a16="http://schemas.microsoft.com/office/drawing/2014/main" val="1048842791"/>
                    </a:ext>
                  </a:extLst>
                </a:gridCol>
                <a:gridCol w="1160805">
                  <a:extLst>
                    <a:ext uri="{9D8B030D-6E8A-4147-A177-3AD203B41FA5}">
                      <a16:colId xmlns:a16="http://schemas.microsoft.com/office/drawing/2014/main" val="2024606219"/>
                    </a:ext>
                  </a:extLst>
                </a:gridCol>
                <a:gridCol w="745207">
                  <a:extLst>
                    <a:ext uri="{9D8B030D-6E8A-4147-A177-3AD203B41FA5}">
                      <a16:colId xmlns:a16="http://schemas.microsoft.com/office/drawing/2014/main" val="3301868160"/>
                    </a:ext>
                  </a:extLst>
                </a:gridCol>
                <a:gridCol w="680719">
                  <a:extLst>
                    <a:ext uri="{9D8B030D-6E8A-4147-A177-3AD203B41FA5}">
                      <a16:colId xmlns:a16="http://schemas.microsoft.com/office/drawing/2014/main" val="2760687533"/>
                    </a:ext>
                  </a:extLst>
                </a:gridCol>
                <a:gridCol w="594734">
                  <a:extLst>
                    <a:ext uri="{9D8B030D-6E8A-4147-A177-3AD203B41FA5}">
                      <a16:colId xmlns:a16="http://schemas.microsoft.com/office/drawing/2014/main" val="3366719249"/>
                    </a:ext>
                  </a:extLst>
                </a:gridCol>
                <a:gridCol w="401266">
                  <a:extLst>
                    <a:ext uri="{9D8B030D-6E8A-4147-A177-3AD203B41FA5}">
                      <a16:colId xmlns:a16="http://schemas.microsoft.com/office/drawing/2014/main" val="2463705280"/>
                    </a:ext>
                  </a:extLst>
                </a:gridCol>
                <a:gridCol w="875472">
                  <a:extLst>
                    <a:ext uri="{9D8B030D-6E8A-4147-A177-3AD203B41FA5}">
                      <a16:colId xmlns:a16="http://schemas.microsoft.com/office/drawing/2014/main" val="2130972491"/>
                    </a:ext>
                  </a:extLst>
                </a:gridCol>
                <a:gridCol w="1728135">
                  <a:extLst>
                    <a:ext uri="{9D8B030D-6E8A-4147-A177-3AD203B41FA5}">
                      <a16:colId xmlns:a16="http://schemas.microsoft.com/office/drawing/2014/main" val="1174614100"/>
                    </a:ext>
                  </a:extLst>
                </a:gridCol>
                <a:gridCol w="1495036">
                  <a:extLst>
                    <a:ext uri="{9D8B030D-6E8A-4147-A177-3AD203B41FA5}">
                      <a16:colId xmlns:a16="http://schemas.microsoft.com/office/drawing/2014/main" val="2335366401"/>
                    </a:ext>
                  </a:extLst>
                </a:gridCol>
              </a:tblGrid>
              <a:tr h="13657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Unique_ID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Name</a:t>
                      </a:r>
                      <a:endParaRPr lang="en-US" sz="1000" b="1" i="1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Acronym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Start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Finish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>
                          <a:effectLst/>
                        </a:rPr>
                        <a:t>Completion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% New</a:t>
                      </a: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>
                          <a:effectLst/>
                        </a:rPr>
                        <a:t>Hyperlink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u="none" strike="noStrike" dirty="0" err="1">
                          <a:effectLst/>
                        </a:rPr>
                        <a:t>Impacted_TSs_and_TRs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b="1" dirty="0">
                          <a:solidFill>
                            <a:srgbClr val="FF0000"/>
                          </a:solidFill>
                          <a:latin typeface="+mn-lt"/>
                          <a:ea typeface="微软雅黑" panose="020B0503020204020204" pitchFamily="34" charset="-122"/>
                        </a:rPr>
                        <a:t>Change or comment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2650182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Study on Charging Aspects of 6G System</a:t>
                      </a:r>
                      <a:endParaRPr lang="en-US" sz="1000" b="0" i="1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FS_6G_CH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3"/>
                        </a:rPr>
                        <a:t>SP-251218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4534220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AIML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FS_AIML_MGT_Ph3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4"/>
                        </a:rPr>
                        <a:t>SP-250867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430491536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energy efficiency and energy saving aspects of 5G Advanced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FS_Energy_Ph4_OAM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5"/>
                        </a:rPr>
                        <a:t>SP-251025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431508143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intent driven management services for mobile network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FS_IDMS_MN_Ph4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6"/>
                        </a:rPr>
                        <a:t>SP-250861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053083478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Data Analytics (MDA)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FS_eMDAS_Ph4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7"/>
                        </a:rPr>
                        <a:t>SP-250862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297191824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Service Based Management Architecture enhancement phase 4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FS_SBMA_Ph4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8"/>
                        </a:rPr>
                        <a:t>SP-250863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97160738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1080009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Enhanced exposure of management services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FS_EnExpo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9"/>
                        </a:rPr>
                        <a:t>SP-250864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971190946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for Data management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FS_MADCOL_Ph3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0"/>
                        </a:rPr>
                        <a:t>SP-250865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718806443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management aspects of Network Digital Twins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FS_NDT_Ph2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1"/>
                        </a:rPr>
                        <a:t>SP-250866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1880384187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Closed Control Loop Management phase 2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FS_CCLM_Ph2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2"/>
                        </a:rPr>
                        <a:t>SP-250868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>
                          <a:effectLst/>
                        </a:rPr>
                        <a:t>28.889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3928266441"/>
                  </a:ext>
                </a:extLst>
              </a:tr>
              <a:tr h="183039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performance measurements/KPIs and Trace/MDT/QoE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PM_KPI_Trace_MDT_QoE-OAM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3"/>
                        </a:rPr>
                        <a:t>SP-250879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28.552; 28.554; 28.532; 28.558; 32.404; 32.421; 32.422; 32.423; 28.404; 28.405; 28.406; 28.622; 28.623; 28.541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047153301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1080017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Management Aspects related to NWDAF phase 3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NWDAF_Ph3-OAM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30%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4"/>
                        </a:rPr>
                        <a:t>SP-251026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>
                          <a:effectLst/>
                        </a:rPr>
                        <a:t>28.541; 28.552; 28.554</a:t>
                      </a:r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4231022287"/>
                  </a:ext>
                </a:extLst>
              </a:tr>
              <a:tr h="8909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1080018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5G Advanced NRM features phase 4</a:t>
                      </a:r>
                      <a:endParaRPr lang="en-US" sz="1000" b="1" i="0" u="none" strike="noStrike">
                        <a:solidFill>
                          <a:srgbClr val="0070C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AdNRM_Ph4-OAM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2026/12/12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5"/>
                        </a:rPr>
                        <a:t>SP-251024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28.622; 28.623; 32.160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2707014441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5GA roaming charging reliability enhancement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FS_RoamRE_CH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6"/>
                        </a:rPr>
                        <a:t>SP-251203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164260"/>
                  </a:ext>
                </a:extLst>
              </a:tr>
              <a:tr h="203586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1090011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Unified Management interface for Multi-RAT support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FS_UMMR_OAM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0%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7"/>
                        </a:rPr>
                        <a:t>SP-251204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8943073"/>
                  </a:ext>
                </a:extLst>
              </a:tr>
              <a:tr h="176442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1020010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Cloud Aspects of Management and Orchestration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FS_Cloud_OAM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2024/1/3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2025/9/9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95%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8"/>
                        </a:rPr>
                        <a:t>SP-241566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endParaRPr lang="zh-CN" altLang="en-US" sz="10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0" i="0" u="none" strike="noStrike" dirty="0">
                          <a:solidFill>
                            <a:srgbClr val="FF33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Completion date to be updated.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7553845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1090012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Charging Aspects for XRM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2025/9/10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2027/6/6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19"/>
                        </a:rPr>
                        <a:t>SP-251214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32.255; 32.291; 32.298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74934380"/>
                  </a:ext>
                </a:extLst>
              </a:tr>
              <a:tr h="136575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1080016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OAM support for Extended Reality and Media service (XRM) phase 2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XRM_Ph2-OAM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2025/6/5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2026/6/6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99%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0"/>
                        </a:rPr>
                        <a:t>SP-250880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800" u="none" strike="noStrike" dirty="0">
                          <a:effectLst/>
                        </a:rPr>
                        <a:t>28.540; 28.541; 28.552; 28.554</a:t>
                      </a:r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8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634337374"/>
                  </a:ext>
                </a:extLst>
              </a:tr>
              <a:tr h="68713"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1080014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Study on Charging Aspects of CAPIF phase 3</a:t>
                      </a:r>
                      <a:endParaRPr lang="en-US" sz="1000" b="0" i="1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FS_CAPIF_Ph3_CH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effectLst/>
                        </a:rPr>
                        <a:t>2025/6/5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 dirty="0">
                          <a:solidFill>
                            <a:srgbClr val="FF3300"/>
                          </a:solidFill>
                          <a:effectLst/>
                        </a:rPr>
                        <a:t>2026/3/3</a:t>
                      </a:r>
                      <a:endParaRPr lang="en-US" altLang="zh-CN" sz="1000" b="0" i="0" u="none" strike="noStrike" dirty="0">
                        <a:solidFill>
                          <a:srgbClr val="FF33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u="none" strike="noStrike">
                          <a:effectLst/>
                        </a:rPr>
                        <a:t>96%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sng" strike="noStrike">
                          <a:effectLst/>
                          <a:hlinkClick r:id="rId21"/>
                        </a:rPr>
                        <a:t>SP-250869</a:t>
                      </a:r>
                      <a:endParaRPr lang="en-US" sz="1000" b="0" i="0" u="sng" strike="noStrike">
                        <a:solidFill>
                          <a:srgbClr val="0000FF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u="none" strike="noStrike" dirty="0">
                          <a:effectLst/>
                        </a:rPr>
                        <a:t>28.891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1911" marR="1911" marT="1911" marB="0" anchor="b"/>
                </a:tc>
                <a:extLst>
                  <a:ext uri="{0D108BD9-81ED-4DB2-BD59-A6C34878D82A}">
                    <a16:rowId xmlns:a16="http://schemas.microsoft.com/office/drawing/2014/main" val="862963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7457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Moderated Email Discussions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Approval of Selected Rel-20 5GA SID/WID (first package)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Companies may submit the SID/WID to SA5#160/#161 for WG agreement. SA5 targets to submit WID/SIs to SA#108 for approval. 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highlight>
                  <a:srgbClr val="C0C0C0"/>
                </a:highlight>
                <a:latin typeface="Söhne"/>
              </a:rPr>
              <a:t>Rapporteurship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 (see </a:t>
            </a:r>
            <a:r>
              <a:rPr lang="en-US" altLang="zh-CN" sz="1100" dirty="0">
                <a:highlight>
                  <a:srgbClr val="C0C0C0"/>
                </a:highlight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highlight>
                  <a:srgbClr val="C0C0C0"/>
                </a:highlight>
                <a:latin typeface="Söhne"/>
              </a:rPr>
              <a:t>WG commences Rel-20 5GA SI/WI Work</a:t>
            </a:r>
            <a:r>
              <a:rPr lang="en-US" altLang="zh-CN" sz="1100" dirty="0">
                <a:highlight>
                  <a:srgbClr val="C0C0C0"/>
                </a:highlight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Check point for prioritization: </a:t>
            </a:r>
            <a:r>
              <a:rPr lang="en-US" altLang="zh-CN" sz="1100" dirty="0">
                <a:solidFill>
                  <a:srgbClr val="FF3300"/>
                </a:solidFill>
                <a:latin typeface="Söhne"/>
              </a:rPr>
              <a:t>prioritization discussion in SA5#165 </a:t>
            </a:r>
            <a:r>
              <a:rPr lang="en-US" altLang="zh-CN" sz="1100" dirty="0">
                <a:latin typeface="Söhne"/>
              </a:rPr>
              <a:t>may be needed depends on the TU usage status.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Release selection &amp; rapporteur expectation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24398539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203355</TotalTime>
  <Words>4656</Words>
  <Application>Microsoft Office PowerPoint</Application>
  <PresentationFormat>Widescreen</PresentationFormat>
  <Paragraphs>912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41" baseType="lpstr">
      <vt:lpstr>Batang</vt:lpstr>
      <vt:lpstr>Microsoft YaHei UI</vt:lpstr>
      <vt:lpstr>Montserrat</vt:lpstr>
      <vt:lpstr>MS PGothic</vt:lpstr>
      <vt:lpstr>MS PGothic</vt:lpstr>
      <vt:lpstr>Söhne</vt:lpstr>
      <vt:lpstr>等线</vt:lpstr>
      <vt:lpstr>宋体</vt:lpstr>
      <vt:lpstr>微软雅黑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Wuhan, CHINA 13 - 17 October 2025 </vt:lpstr>
      <vt:lpstr>Content</vt:lpstr>
      <vt:lpstr>SA#109 information: Overall 5GA Workplan </vt:lpstr>
      <vt:lpstr>SA5 Rel-20 Capacity Summary </vt:lpstr>
      <vt:lpstr>PowerPoint Presentation</vt:lpstr>
      <vt:lpstr>PowerPoint Presentation</vt:lpstr>
      <vt:lpstr>Update of SA5 5GA Rel-20 ongoing WI/SI progress</vt:lpstr>
      <vt:lpstr>SA5 Rel-20 5GA Content Definition steps</vt:lpstr>
      <vt:lpstr>Content</vt:lpstr>
      <vt:lpstr>SA#109 information: Overall 6G Workplan </vt:lpstr>
      <vt:lpstr>PowerPoint Presentation</vt:lpstr>
      <vt:lpstr>Rel-20 Potential Source of 6G Requirements for SA5</vt:lpstr>
      <vt:lpstr>PowerPoint Presentation</vt:lpstr>
      <vt:lpstr>Content</vt:lpstr>
      <vt:lpstr>Selecting release for Charging/OAM aspects proposals endorsed in SA#108 </vt:lpstr>
      <vt:lpstr>PowerPoint Presentation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PowerPoint Presentation</vt:lpstr>
      <vt:lpstr>SA5 Rel-20 6G NWM Links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ZL</cp:lastModifiedBy>
  <cp:revision>4240</cp:revision>
  <dcterms:created xsi:type="dcterms:W3CDTF">2008-08-30T09:32:10Z</dcterms:created>
  <dcterms:modified xsi:type="dcterms:W3CDTF">2025-10-02T04:31:16Z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